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Assistant Light"/>
      <p:regular r:id="rId25"/>
      <p:bold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Assistant"/>
      <p:regular r:id="rId31"/>
      <p:bold r:id="rId32"/>
    </p:embeddedFont>
    <p:embeddedFont>
      <p:font typeface="Pontano Sans"/>
      <p:regular r:id="rId33"/>
    </p:embeddedFont>
    <p:embeddedFont>
      <p:font typeface="Nunito Sans ExtraBold"/>
      <p:bold r:id="rId34"/>
      <p:boldItalic r:id="rId35"/>
    </p:embeddedFont>
    <p:embeddedFont>
      <p:font typeface="Oswald"/>
      <p:regular r:id="rId36"/>
      <p:bold r:id="rId37"/>
    </p:embeddedFont>
    <p:embeddedFont>
      <p:font typeface="Nuni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  <p:guide pos="42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italic.fntdata"/><Relationship Id="rId20" Type="http://schemas.openxmlformats.org/officeDocument/2006/relationships/slide" Target="slides/slide15.xml"/><Relationship Id="rId41" Type="http://schemas.openxmlformats.org/officeDocument/2006/relationships/font" Target="fonts/Nunito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sistantLight-bold.fntdata"/><Relationship Id="rId25" Type="http://schemas.openxmlformats.org/officeDocument/2006/relationships/font" Target="fonts/AssistantLight-regular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sistant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PontanoSans-regular.fntdata"/><Relationship Id="rId10" Type="http://schemas.openxmlformats.org/officeDocument/2006/relationships/slide" Target="slides/slide5.xml"/><Relationship Id="rId32" Type="http://schemas.openxmlformats.org/officeDocument/2006/relationships/font" Target="fonts/Assistant-bold.fntdata"/><Relationship Id="rId13" Type="http://schemas.openxmlformats.org/officeDocument/2006/relationships/slide" Target="slides/slide8.xml"/><Relationship Id="rId35" Type="http://schemas.openxmlformats.org/officeDocument/2006/relationships/font" Target="fonts/NunitoSans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SansExtraBold-bold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NunitoSans-bold.fntdata"/><Relationship Id="rId16" Type="http://schemas.openxmlformats.org/officeDocument/2006/relationships/slide" Target="slides/slide11.xml"/><Relationship Id="rId38" Type="http://schemas.openxmlformats.org/officeDocument/2006/relationships/font" Target="fonts/Nunito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245a3f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9245a3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0171d6565_1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0171d6565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0171d6565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0171d6565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171d6565_2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171d6565_2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deeper and opening up these black boxes, we can see that we have several pages that interact with different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At first the user signs up, and at this point ip-api infers his country.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 Then he logs in thanks to firebase auth and accesses the explore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 Which uses data from google maps API to render the map, and firestore to retrieve place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 Navbar gives access to the contribute page, where users can enter data about the new place, including a picture, which is stored on firebase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 PICKER: to let them easily add a new place we get data for autocomplete from places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LEAD: selecting leaderboard from the navbar.. Global or national from ip-api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PROFILE: talks to firestore to edit data and storage for the picture, and auth for the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0171d6565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0171d6565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0171d6565_2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0171d6565_2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4b937d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e4b937d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31842fd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31842f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0171d656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0171d656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0171d6565_1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0171d6565_1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0171d656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0171d656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complexity of our app lies in many little details that improve the user experience and the fact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0171d6565_1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0171d6565_1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fundamental architectural blocks are the frontend, implemented in Flutter, and a serverless backend that leverages Firebase services.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Furthermore we used external APIs such as ip-api, Maps API and Places API, besides the authentication APIs such as Google and Facebook Login.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0171d6565_2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0171d6565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0171d6565_1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0171d6565_1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rgbClr val="434F80"/>
          </a:solidFill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rgbClr val="434F80"/>
          </a:solidFill>
          <a:ln>
            <a:noFill/>
          </a:ln>
        </p:spPr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rgbClr val="434F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700"/>
            </a:lvl1pPr>
            <a:lvl2pPr indent="0" lvl="1" marL="0" rtl="0" algn="r">
              <a:spcBef>
                <a:spcPts val="0"/>
              </a:spcBef>
              <a:buNone/>
              <a:defRPr sz="700"/>
            </a:lvl2pPr>
            <a:lvl3pPr indent="0" lvl="2" marL="0" rtl="0" algn="r">
              <a:spcBef>
                <a:spcPts val="0"/>
              </a:spcBef>
              <a:buNone/>
              <a:defRPr sz="700"/>
            </a:lvl3pPr>
            <a:lvl4pPr indent="0" lvl="3" marL="0" rtl="0" algn="r">
              <a:spcBef>
                <a:spcPts val="0"/>
              </a:spcBef>
              <a:buNone/>
              <a:defRPr sz="700"/>
            </a:lvl4pPr>
            <a:lvl5pPr indent="0" lvl="4" marL="0" rtl="0" algn="r">
              <a:spcBef>
                <a:spcPts val="0"/>
              </a:spcBef>
              <a:buNone/>
              <a:defRPr sz="700"/>
            </a:lvl5pPr>
            <a:lvl6pPr indent="0" lvl="5" marL="0" rtl="0" algn="r">
              <a:spcBef>
                <a:spcPts val="0"/>
              </a:spcBef>
              <a:buNone/>
              <a:defRPr sz="700"/>
            </a:lvl6pPr>
            <a:lvl7pPr indent="0" lvl="6" marL="0" rtl="0" algn="r">
              <a:spcBef>
                <a:spcPts val="0"/>
              </a:spcBef>
              <a:buNone/>
              <a:defRPr sz="700"/>
            </a:lvl7pPr>
            <a:lvl8pPr indent="0" lvl="7" marL="0" rtl="0" algn="r">
              <a:spcBef>
                <a:spcPts val="0"/>
              </a:spcBef>
              <a:buNone/>
              <a:defRPr sz="700"/>
            </a:lvl8pPr>
            <a:lvl9pPr indent="0" lvl="8" marL="0" rtl="0" algn="r">
              <a:spcBef>
                <a:spcPts val="0"/>
              </a:spcBef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rgbClr val="434F8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hasCustomPrompt="1"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hasCustomPrompt="1"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hasCustomPrompt="1"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4"/>
          <p:cNvSpPr txBox="1"/>
          <p:nvPr>
            <p:ph hasCustomPrompt="1"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rgbClr val="434F80"/>
          </a:solidFill>
          <a:ln>
            <a:noFill/>
          </a:ln>
        </p:spPr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6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4422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7"/>
          <p:cNvSpPr txBox="1"/>
          <p:nvPr>
            <p:ph hasCustomPrompt="1"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rgbClr val="434F80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Relationship Id="rId15" Type="http://schemas.openxmlformats.org/officeDocument/2006/relationships/image" Target="../media/image37.png"/><Relationship Id="rId1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4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5811800" y="2103800"/>
            <a:ext cx="3094800" cy="642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Nunito Sans"/>
                <a:ea typeface="Nunito Sans"/>
                <a:cs typeface="Nunito Sans"/>
                <a:sym typeface="Nunito Sans"/>
              </a:rPr>
              <a:t>DESIGN AND IMPLEMENTATION OF MOBILE APPLICATIONS</a:t>
            </a:r>
            <a:endParaRPr b="0"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20"/>
          <p:cNvSpPr/>
          <p:nvPr/>
        </p:nvSpPr>
        <p:spPr>
          <a:xfrm flipH="1">
            <a:off x="5919500" y="-211062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501" y="170963"/>
            <a:ext cx="1125724" cy="8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5552600" y="3973450"/>
            <a:ext cx="300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Francesco Gonzales, 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Lorenzo Mainetti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>
            <p:ph type="ctrTitle"/>
          </p:nvPr>
        </p:nvSpPr>
        <p:spPr>
          <a:xfrm>
            <a:off x="5735600" y="3048441"/>
            <a:ext cx="3639600" cy="55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Nunito Sans"/>
                <a:ea typeface="Nunito Sans"/>
                <a:cs typeface="Nunito Sans"/>
                <a:sym typeface="Nunito Sans"/>
              </a:rPr>
              <a:t>URBANHUNT</a:t>
            </a:r>
            <a:endParaRPr sz="2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811800" y="3713800"/>
            <a:ext cx="2940600" cy="117900"/>
          </a:xfrm>
          <a:prstGeom prst="rect">
            <a:avLst/>
          </a:prstGeom>
          <a:solidFill>
            <a:srgbClr val="9FA8D4"/>
          </a:solidFill>
          <a:ln cap="flat" cmpd="sng" w="9525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225" y="1470425"/>
            <a:ext cx="474221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350" y="433975"/>
            <a:ext cx="474221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775" y="3663575"/>
            <a:ext cx="474221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888" y="540000"/>
            <a:ext cx="474221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263" y="4181725"/>
            <a:ext cx="474225" cy="64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350" y="1470425"/>
            <a:ext cx="474225" cy="64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288" y="2431700"/>
            <a:ext cx="474225" cy="64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00" y="2926550"/>
            <a:ext cx="474221" cy="6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/>
          <p:nvPr/>
        </p:nvSpPr>
        <p:spPr>
          <a:xfrm rot="-4500033">
            <a:off x="-1273432" y="3070398"/>
            <a:ext cx="3262617" cy="1970242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A8D4"/>
              </a:solidFill>
            </a:endParaRPr>
          </a:p>
        </p:txBody>
      </p:sp>
      <p:sp>
        <p:nvSpPr>
          <p:cNvPr id="365" name="Google Shape;365;p29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827"/>
                </a:solidFill>
                <a:latin typeface="Nunito Sans"/>
                <a:ea typeface="Nunito Sans"/>
                <a:cs typeface="Nunito Sans"/>
                <a:sym typeface="Nunito Sans"/>
              </a:rPr>
              <a:t>WHY FIREBASE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 txBox="1"/>
          <p:nvPr>
            <p:ph idx="2" type="ctrTitle"/>
          </p:nvPr>
        </p:nvSpPr>
        <p:spPr>
          <a:xfrm flipH="1">
            <a:off x="1661800" y="23988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FIRESTORE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9"/>
          <p:cNvSpPr txBox="1"/>
          <p:nvPr>
            <p:ph idx="3" type="ctrTitle"/>
          </p:nvPr>
        </p:nvSpPr>
        <p:spPr>
          <a:xfrm flipH="1">
            <a:off x="4851150" y="23778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29"/>
          <p:cNvSpPr txBox="1"/>
          <p:nvPr>
            <p:ph idx="5" type="ctrTitle"/>
          </p:nvPr>
        </p:nvSpPr>
        <p:spPr>
          <a:xfrm flipH="1">
            <a:off x="3257125" y="15346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373" name="Google Shape;373;p29"/>
          <p:cNvSpPr txBox="1"/>
          <p:nvPr>
            <p:ph idx="7" type="ctrTitle"/>
          </p:nvPr>
        </p:nvSpPr>
        <p:spPr>
          <a:xfrm flipH="1">
            <a:off x="6445175" y="15346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</a:t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 rot="5400000">
            <a:off x="7282972" y="-391616"/>
            <a:ext cx="3262631" cy="1970235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FA8D4"/>
              </a:highlight>
            </a:endParaRPr>
          </a:p>
        </p:txBody>
      </p:sp>
      <p:sp>
        <p:nvSpPr>
          <p:cNvPr id="375" name="Google Shape;375;p29"/>
          <p:cNvSpPr txBox="1"/>
          <p:nvPr>
            <p:ph idx="1" type="subTitle"/>
          </p:nvPr>
        </p:nvSpPr>
        <p:spPr>
          <a:xfrm flipH="1">
            <a:off x="1432475" y="284584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Cheap and efficient scaling</a:t>
            </a: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6" name="Google Shape;376;p29"/>
          <p:cNvSpPr txBox="1"/>
          <p:nvPr>
            <p:ph idx="1" type="subTitle"/>
          </p:nvPr>
        </p:nvSpPr>
        <p:spPr>
          <a:xfrm flipH="1">
            <a:off x="6233125" y="193144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Integrated with Google Login and Facebook Login.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77" name="Google Shape;3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800" y="1294600"/>
            <a:ext cx="437275" cy="4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837" y="1294612"/>
            <a:ext cx="437274" cy="4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>
            <p:ph idx="1" type="subTitle"/>
          </p:nvPr>
        </p:nvSpPr>
        <p:spPr>
          <a:xfrm flipH="1">
            <a:off x="4632925" y="2769649"/>
            <a:ext cx="14982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Run backend functions in response to events triggered by Firestore and Auth.</a:t>
            </a:r>
            <a:endParaRPr sz="11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0" name="Google Shape;380;p29"/>
          <p:cNvSpPr txBox="1"/>
          <p:nvPr>
            <p:ph idx="1" type="subTitle"/>
          </p:nvPr>
        </p:nvSpPr>
        <p:spPr>
          <a:xfrm flipH="1">
            <a:off x="3022038" y="2032447"/>
            <a:ext cx="14982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Store places and profile pictures.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7850"/>
            <a:ext cx="2092925" cy="1845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925" y="3542225"/>
            <a:ext cx="2092928" cy="157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29"/>
          <p:cNvPicPr preferRelativeResize="0"/>
          <p:nvPr/>
        </p:nvPicPr>
        <p:blipFill rotWithShape="1">
          <a:blip r:embed="rId7">
            <a:alphaModFix/>
          </a:blip>
          <a:srcRect b="0" l="0" r="61582" t="0"/>
          <a:stretch/>
        </p:blipFill>
        <p:spPr>
          <a:xfrm>
            <a:off x="5439036" y="3634850"/>
            <a:ext cx="2506138" cy="131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29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/>
          <p:nvPr/>
        </p:nvSpPr>
        <p:spPr>
          <a:xfrm flipH="1">
            <a:off x="4828675" y="-504637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FFE59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 txBox="1"/>
          <p:nvPr/>
        </p:nvSpPr>
        <p:spPr>
          <a:xfrm>
            <a:off x="4004100" y="1785525"/>
            <a:ext cx="44199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APIs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Maps API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Places API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information about places of interest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Google Login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Facebook Login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ip-api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from IP address get location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“There’s a plugin for that!”</a:t>
            </a:r>
            <a:endParaRPr i="1" sz="13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G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eolocator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location and accuracy radius based on information about cell towers and WiFi nodes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Clustering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google_maps_cluster_manager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Pickers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image_picker, place_picker, country_picker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Testing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mockito, firebase_auth_mocks, firebase_storage_mocks, google_sign_in_mocks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1" name="Google Shape;391;p30"/>
          <p:cNvSpPr txBox="1"/>
          <p:nvPr>
            <p:ph type="ctrTitle"/>
          </p:nvPr>
        </p:nvSpPr>
        <p:spPr>
          <a:xfrm>
            <a:off x="339000" y="143106"/>
            <a:ext cx="17373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&amp;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2" name="Google Shape;3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0" y="783200"/>
            <a:ext cx="2082201" cy="436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3" name="Google Shape;393;p30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03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389" y="1505938"/>
            <a:ext cx="1188600" cy="2572500"/>
          </a:xfrm>
          <a:prstGeom prst="roundRect">
            <a:avLst>
              <a:gd fmla="val 985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9" name="Google Shape;399;p31"/>
          <p:cNvSpPr txBox="1"/>
          <p:nvPr>
            <p:ph type="ctrTitle"/>
          </p:nvPr>
        </p:nvSpPr>
        <p:spPr>
          <a:xfrm>
            <a:off x="186600" y="66911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00" name="Google Shape;4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75" y="1512825"/>
            <a:ext cx="1188600" cy="2591400"/>
          </a:xfrm>
          <a:prstGeom prst="roundRect">
            <a:avLst>
              <a:gd fmla="val 920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191" y="76200"/>
            <a:ext cx="1097400" cy="2380200"/>
          </a:xfrm>
          <a:prstGeom prst="roundRect">
            <a:avLst>
              <a:gd fmla="val 1246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02" name="Google Shape;402;p31"/>
          <p:cNvCxnSpPr/>
          <p:nvPr/>
        </p:nvCxnSpPr>
        <p:spPr>
          <a:xfrm rot="10800000">
            <a:off x="2581614" y="991838"/>
            <a:ext cx="0" cy="4704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03" name="Google Shape;4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166" y="75775"/>
            <a:ext cx="1097400" cy="2381100"/>
          </a:xfrm>
          <a:prstGeom prst="roundRect">
            <a:avLst>
              <a:gd fmla="val 1024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4" name="Google Shape;4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8675" y="1858475"/>
            <a:ext cx="1097400" cy="2380200"/>
          </a:xfrm>
          <a:prstGeom prst="roundRect">
            <a:avLst>
              <a:gd fmla="val 1280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5" name="Google Shape;40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7303" y="1857375"/>
            <a:ext cx="1097400" cy="2371800"/>
          </a:xfrm>
          <a:prstGeom prst="roundRect">
            <a:avLst>
              <a:gd fmla="val 1157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06" name="Google Shape;406;p31"/>
          <p:cNvCxnSpPr>
            <a:endCxn id="400" idx="2"/>
          </p:cNvCxnSpPr>
          <p:nvPr/>
        </p:nvCxnSpPr>
        <p:spPr>
          <a:xfrm rot="10800000">
            <a:off x="881375" y="410422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07" name="Google Shape;40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8199" y="4538549"/>
            <a:ext cx="1159800" cy="300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31"/>
          <p:cNvCxnSpPr>
            <a:stCxn id="407" idx="0"/>
          </p:cNvCxnSpPr>
          <p:nvPr/>
        </p:nvCxnSpPr>
        <p:spPr>
          <a:xfrm rot="10800000">
            <a:off x="1341499" y="3865049"/>
            <a:ext cx="606600" cy="6735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09" name="Google Shape;40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8700" y="4232025"/>
            <a:ext cx="846600" cy="8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31"/>
          <p:cNvCxnSpPr/>
          <p:nvPr/>
        </p:nvCxnSpPr>
        <p:spPr>
          <a:xfrm rot="10800000">
            <a:off x="2847900" y="4124463"/>
            <a:ext cx="334200" cy="4944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11" name="Google Shape;41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21325" y="766825"/>
            <a:ext cx="846600" cy="8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31"/>
          <p:cNvCxnSpPr/>
          <p:nvPr/>
        </p:nvCxnSpPr>
        <p:spPr>
          <a:xfrm rot="10800000">
            <a:off x="7700900" y="1190125"/>
            <a:ext cx="627600" cy="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13" name="Google Shape;413;p31"/>
          <p:cNvSpPr txBox="1"/>
          <p:nvPr/>
        </p:nvSpPr>
        <p:spPr>
          <a:xfrm>
            <a:off x="2697194" y="4820415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A0"/>
                </a:solidFill>
                <a:latin typeface="Nunito Sans"/>
                <a:ea typeface="Nunito Sans"/>
                <a:cs typeface="Nunito Sans"/>
                <a:sym typeface="Nunito Sans"/>
              </a:rPr>
              <a:t>Maps </a:t>
            </a:r>
            <a:r>
              <a:rPr b="1" lang="en">
                <a:solidFill>
                  <a:srgbClr val="3F53A0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endParaRPr b="1">
              <a:solidFill>
                <a:srgbClr val="3F53A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8089500" y="389050"/>
            <a:ext cx="10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A0"/>
                </a:solidFill>
                <a:latin typeface="Nunito Sans"/>
                <a:ea typeface="Nunito Sans"/>
                <a:cs typeface="Nunito Sans"/>
                <a:sym typeface="Nunito Sans"/>
              </a:rPr>
              <a:t>Maps API</a:t>
            </a:r>
            <a:endParaRPr b="1">
              <a:solidFill>
                <a:srgbClr val="3F53A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A0"/>
                </a:solidFill>
                <a:latin typeface="Nunito Sans"/>
                <a:ea typeface="Nunito Sans"/>
                <a:cs typeface="Nunito Sans"/>
                <a:sym typeface="Nunito Sans"/>
              </a:rPr>
              <a:t>Places</a:t>
            </a:r>
            <a:r>
              <a:rPr b="1" lang="en">
                <a:solidFill>
                  <a:srgbClr val="3F53A0"/>
                </a:solidFill>
                <a:latin typeface="Nunito Sans"/>
                <a:ea typeface="Nunito Sans"/>
                <a:cs typeface="Nunito Sans"/>
                <a:sym typeface="Nunito Sans"/>
              </a:rPr>
              <a:t> API</a:t>
            </a:r>
            <a:endParaRPr b="1">
              <a:solidFill>
                <a:srgbClr val="3F53A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15" name="Google Shape;415;p31"/>
          <p:cNvCxnSpPr>
            <a:stCxn id="416" idx="1"/>
          </p:cNvCxnSpPr>
          <p:nvPr/>
        </p:nvCxnSpPr>
        <p:spPr>
          <a:xfrm flipH="1">
            <a:off x="4204018" y="961614"/>
            <a:ext cx="971400" cy="7626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7" name="Google Shape;417;p31"/>
          <p:cNvCxnSpPr>
            <a:endCxn id="418" idx="3"/>
          </p:cNvCxnSpPr>
          <p:nvPr/>
        </p:nvCxnSpPr>
        <p:spPr>
          <a:xfrm rot="10800000">
            <a:off x="2901901" y="627887"/>
            <a:ext cx="602100" cy="2937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19" name="Google Shape;419;p31"/>
          <p:cNvCxnSpPr>
            <a:stCxn id="418" idx="1"/>
            <a:endCxn id="420" idx="3"/>
          </p:cNvCxnSpPr>
          <p:nvPr/>
        </p:nvCxnSpPr>
        <p:spPr>
          <a:xfrm flipH="1">
            <a:off x="1688350" y="627887"/>
            <a:ext cx="573000" cy="2841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18" name="Google Shape;418;p31"/>
          <p:cNvPicPr preferRelativeResize="0"/>
          <p:nvPr/>
        </p:nvPicPr>
        <p:blipFill rotWithShape="1">
          <a:blip r:embed="rId11">
            <a:alphaModFix/>
          </a:blip>
          <a:srcRect b="514" l="0" r="0" t="524"/>
          <a:stretch/>
        </p:blipFill>
        <p:spPr>
          <a:xfrm>
            <a:off x="2261350" y="307625"/>
            <a:ext cx="640550" cy="6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75418" y="641320"/>
            <a:ext cx="640575" cy="64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4864" y="641340"/>
            <a:ext cx="640575" cy="64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1154" y="4384952"/>
            <a:ext cx="640550" cy="64056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/>
          <p:nvPr/>
        </p:nvSpPr>
        <p:spPr>
          <a:xfrm rot="-725396">
            <a:off x="1274923" y="2991086"/>
            <a:ext cx="985309" cy="114972"/>
          </a:xfrm>
          <a:custGeom>
            <a:rect b="b" l="l" r="r" t="t"/>
            <a:pathLst>
              <a:path extrusionOk="0" h="13296" w="47578">
                <a:moveTo>
                  <a:pt x="0" y="12867"/>
                </a:moveTo>
                <a:cubicBezTo>
                  <a:pt x="3858" y="10724"/>
                  <a:pt x="15216" y="-62"/>
                  <a:pt x="23146" y="9"/>
                </a:cubicBezTo>
                <a:cubicBezTo>
                  <a:pt x="31076" y="81"/>
                  <a:pt x="43506" y="11082"/>
                  <a:pt x="47578" y="13296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4" name="Google Shape;424;p31"/>
          <p:cNvSpPr/>
          <p:nvPr/>
        </p:nvSpPr>
        <p:spPr>
          <a:xfrm>
            <a:off x="2636050" y="2380200"/>
            <a:ext cx="1262518" cy="1520392"/>
          </a:xfrm>
          <a:custGeom>
            <a:rect b="b" l="l" r="r" t="t"/>
            <a:pathLst>
              <a:path extrusionOk="0" h="64294" w="42434">
                <a:moveTo>
                  <a:pt x="42434" y="0"/>
                </a:moveTo>
                <a:cubicBezTo>
                  <a:pt x="40577" y="6215"/>
                  <a:pt x="38361" y="26574"/>
                  <a:pt x="31289" y="37290"/>
                </a:cubicBezTo>
                <a:cubicBezTo>
                  <a:pt x="24217" y="48006"/>
                  <a:pt x="5215" y="59793"/>
                  <a:pt x="0" y="64294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425" name="Google Shape;425;p31"/>
          <p:cNvSpPr/>
          <p:nvPr/>
        </p:nvSpPr>
        <p:spPr>
          <a:xfrm>
            <a:off x="3096825" y="3986225"/>
            <a:ext cx="1125125" cy="492900"/>
          </a:xfrm>
          <a:custGeom>
            <a:rect b="b" l="l" r="r" t="t"/>
            <a:pathLst>
              <a:path extrusionOk="0" h="19716" w="45005">
                <a:moveTo>
                  <a:pt x="0" y="0"/>
                </a:moveTo>
                <a:cubicBezTo>
                  <a:pt x="3215" y="2072"/>
                  <a:pt x="11787" y="9144"/>
                  <a:pt x="19288" y="12430"/>
                </a:cubicBezTo>
                <a:cubicBezTo>
                  <a:pt x="26789" y="15716"/>
                  <a:pt x="40719" y="18502"/>
                  <a:pt x="45005" y="19716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6" name="Google Shape;426;p31"/>
          <p:cNvSpPr/>
          <p:nvPr/>
        </p:nvSpPr>
        <p:spPr>
          <a:xfrm>
            <a:off x="3161100" y="2502106"/>
            <a:ext cx="2657475" cy="444700"/>
          </a:xfrm>
          <a:custGeom>
            <a:rect b="b" l="l" r="r" t="t"/>
            <a:pathLst>
              <a:path extrusionOk="0" h="17788" w="106299">
                <a:moveTo>
                  <a:pt x="0" y="17788"/>
                </a:moveTo>
                <a:cubicBezTo>
                  <a:pt x="7001" y="15431"/>
                  <a:pt x="29219" y="6429"/>
                  <a:pt x="42006" y="3643"/>
                </a:cubicBezTo>
                <a:cubicBezTo>
                  <a:pt x="54793" y="857"/>
                  <a:pt x="66009" y="-1285"/>
                  <a:pt x="76724" y="1072"/>
                </a:cubicBezTo>
                <a:cubicBezTo>
                  <a:pt x="87440" y="3430"/>
                  <a:pt x="101370" y="15002"/>
                  <a:pt x="106299" y="17788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7" name="Google Shape;427;p31"/>
          <p:cNvSpPr/>
          <p:nvPr/>
        </p:nvSpPr>
        <p:spPr>
          <a:xfrm>
            <a:off x="4564850" y="1132625"/>
            <a:ext cx="2003917" cy="946234"/>
          </a:xfrm>
          <a:custGeom>
            <a:rect b="b" l="l" r="r" t="t"/>
            <a:pathLst>
              <a:path extrusionOk="0" h="37290" w="77581">
                <a:moveTo>
                  <a:pt x="0" y="37290"/>
                </a:moveTo>
                <a:cubicBezTo>
                  <a:pt x="6430" y="35504"/>
                  <a:pt x="25647" y="32790"/>
                  <a:pt x="38577" y="26575"/>
                </a:cubicBezTo>
                <a:cubicBezTo>
                  <a:pt x="51507" y="20360"/>
                  <a:pt x="71080" y="4429"/>
                  <a:pt x="77581" y="0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8" name="Google Shape;428;p31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  <p:sp>
        <p:nvSpPr>
          <p:cNvPr id="429" name="Google Shape;429;p31"/>
          <p:cNvSpPr/>
          <p:nvPr/>
        </p:nvSpPr>
        <p:spPr>
          <a:xfrm>
            <a:off x="2861075" y="3462299"/>
            <a:ext cx="4661300" cy="470407"/>
          </a:xfrm>
          <a:custGeom>
            <a:rect b="b" l="l" r="r" t="t"/>
            <a:pathLst>
              <a:path extrusionOk="0" h="50595" w="186452">
                <a:moveTo>
                  <a:pt x="0" y="50595"/>
                </a:moveTo>
                <a:cubicBezTo>
                  <a:pt x="8787" y="44452"/>
                  <a:pt x="34290" y="22164"/>
                  <a:pt x="52721" y="13734"/>
                </a:cubicBezTo>
                <a:cubicBezTo>
                  <a:pt x="71152" y="5305"/>
                  <a:pt x="88297" y="-53"/>
                  <a:pt x="110585" y="18"/>
                </a:cubicBezTo>
                <a:cubicBezTo>
                  <a:pt x="132874" y="89"/>
                  <a:pt x="173808" y="11805"/>
                  <a:pt x="186452" y="14162"/>
                </a:cubicBezTo>
              </a:path>
            </a:pathLst>
          </a:custGeom>
          <a:noFill/>
          <a:ln cap="flat" cmpd="sng" w="19050">
            <a:solidFill>
              <a:srgbClr val="F0546C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30" name="Google Shape;430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49916" y="2659588"/>
            <a:ext cx="1097400" cy="2371800"/>
          </a:xfrm>
          <a:prstGeom prst="roundRect">
            <a:avLst>
              <a:gd fmla="val 1014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31" name="Google Shape;431;p31"/>
          <p:cNvCxnSpPr>
            <a:endCxn id="422" idx="3"/>
          </p:cNvCxnSpPr>
          <p:nvPr/>
        </p:nvCxnSpPr>
        <p:spPr>
          <a:xfrm flipH="1">
            <a:off x="1201704" y="4420833"/>
            <a:ext cx="3143700" cy="2844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2" name="Google Shape;432;p31"/>
          <p:cNvCxnSpPr>
            <a:endCxn id="416" idx="2"/>
          </p:cNvCxnSpPr>
          <p:nvPr/>
        </p:nvCxnSpPr>
        <p:spPr>
          <a:xfrm flipH="1" rot="10800000">
            <a:off x="4688106" y="1281907"/>
            <a:ext cx="807600" cy="20793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33" name="Google Shape;433;p31"/>
          <p:cNvCxnSpPr>
            <a:stCxn id="430" idx="1"/>
          </p:cNvCxnSpPr>
          <p:nvPr/>
        </p:nvCxnSpPr>
        <p:spPr>
          <a:xfrm rot="10800000">
            <a:off x="2878916" y="1010488"/>
            <a:ext cx="1371000" cy="28350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25" y="1344962"/>
            <a:ext cx="2747500" cy="28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2"/>
          <p:cNvSpPr/>
          <p:nvPr/>
        </p:nvSpPr>
        <p:spPr>
          <a:xfrm rot="5400000">
            <a:off x="7282972" y="-391616"/>
            <a:ext cx="3262631" cy="1970235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rot="-4500033">
            <a:off x="-1273432" y="3070398"/>
            <a:ext cx="3262617" cy="1970242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42" name="Google Shape;442;p32"/>
          <p:cNvSpPr txBox="1"/>
          <p:nvPr/>
        </p:nvSpPr>
        <p:spPr>
          <a:xfrm>
            <a:off x="4228675" y="1786673"/>
            <a:ext cx="37005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88 automated tests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performed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Unit testing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38 tests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Widget testing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: 50 tests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Used Mocking libraries we mocked the Firebase dependencies and we were able to test the main functionalities.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The integration between Firebase and the application was mainly tested through debugging.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3" name="Google Shape;443;p32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04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/>
          <p:nvPr/>
        </p:nvSpPr>
        <p:spPr>
          <a:xfrm rot="5400000">
            <a:off x="7282972" y="-391616"/>
            <a:ext cx="3262631" cy="1970235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 rot="-4500033">
            <a:off x="-1273432" y="3070398"/>
            <a:ext cx="3262617" cy="1970242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2350200" y="1092750"/>
            <a:ext cx="4748400" cy="3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F80"/>
                </a:solidFill>
                <a:highlight>
                  <a:schemeClr val="lt1"/>
                </a:highlight>
                <a:latin typeface="Nunito Sans"/>
                <a:ea typeface="Nunito Sans"/>
                <a:cs typeface="Nunito Sans"/>
                <a:sym typeface="Nunito Sans"/>
              </a:rPr>
              <a:t>FRAMEWORK </a:t>
            </a:r>
            <a:endParaRPr b="1">
              <a:solidFill>
                <a:srgbClr val="434F80"/>
              </a:solidFill>
              <a:highlight>
                <a:schemeClr val="lt1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Flutter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is great for fast development, but the code can get messy and requires getting to know many components.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F80"/>
                </a:solidFill>
                <a:highlight>
                  <a:schemeClr val="lt1"/>
                </a:highlight>
                <a:latin typeface="Nunito Sans"/>
                <a:ea typeface="Nunito Sans"/>
                <a:cs typeface="Nunito Sans"/>
                <a:sym typeface="Nunito Sans"/>
              </a:rPr>
              <a:t>ENVIRONMENT</a:t>
            </a:r>
            <a:endParaRPr sz="1200">
              <a:solidFill>
                <a:srgbClr val="434F80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Firebase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is great all around, requires minimal setup and does its job.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Android Studio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and emulators, although being fully featured, they still have several bugs that impact the developer experience.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F80"/>
                </a:solidFill>
                <a:highlight>
                  <a:schemeClr val="lt1"/>
                </a:highlight>
                <a:latin typeface="Nunito Sans"/>
                <a:ea typeface="Nunito Sans"/>
                <a:cs typeface="Nunito Sans"/>
                <a:sym typeface="Nunito Sans"/>
              </a:rPr>
              <a:t>EXPERIENCE</a:t>
            </a:r>
            <a:endParaRPr sz="1200">
              <a:solidFill>
                <a:srgbClr val="434F80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Overall, being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inexperienced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in mobile development,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it was a challenging project, due to the complexity of the system and the multitude of edge cases. It was still a great learning experience.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52" name="Google Shape;452;p33"/>
          <p:cNvGrpSpPr/>
          <p:nvPr/>
        </p:nvGrpSpPr>
        <p:grpSpPr>
          <a:xfrm>
            <a:off x="1967936" y="1162523"/>
            <a:ext cx="356205" cy="314240"/>
            <a:chOff x="-45674075" y="3586425"/>
            <a:chExt cx="300900" cy="265450"/>
          </a:xfrm>
        </p:grpSpPr>
        <p:sp>
          <p:nvSpPr>
            <p:cNvPr id="453" name="Google Shape;453;p33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33"/>
          <p:cNvSpPr/>
          <p:nvPr/>
        </p:nvSpPr>
        <p:spPr>
          <a:xfrm>
            <a:off x="1935329" y="208066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33"/>
          <p:cNvGrpSpPr/>
          <p:nvPr/>
        </p:nvGrpSpPr>
        <p:grpSpPr>
          <a:xfrm>
            <a:off x="1967922" y="3205341"/>
            <a:ext cx="298377" cy="354519"/>
            <a:chOff x="-48233050" y="3569725"/>
            <a:chExt cx="252050" cy="299475"/>
          </a:xfrm>
        </p:grpSpPr>
        <p:sp>
          <p:nvSpPr>
            <p:cNvPr id="457" name="Google Shape;457;p33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34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3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05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ctrTitle"/>
          </p:nvPr>
        </p:nvSpPr>
        <p:spPr>
          <a:xfrm flipH="1">
            <a:off x="5322418" y="2156850"/>
            <a:ext cx="17316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THANKS!</a:t>
            </a:r>
            <a:endParaRPr sz="2400"/>
          </a:p>
        </p:txBody>
      </p:sp>
      <p:sp>
        <p:nvSpPr>
          <p:cNvPr id="466" name="Google Shape;466;p34"/>
          <p:cNvSpPr txBox="1"/>
          <p:nvPr>
            <p:ph idx="2" type="ctrTitle"/>
          </p:nvPr>
        </p:nvSpPr>
        <p:spPr>
          <a:xfrm>
            <a:off x="3779694" y="2728360"/>
            <a:ext cx="32814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Q&amp;A</a:t>
            </a:r>
            <a:endParaRPr b="1" sz="2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75" y="591750"/>
            <a:ext cx="3474893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4"/>
          <p:cNvSpPr txBox="1"/>
          <p:nvPr/>
        </p:nvSpPr>
        <p:spPr>
          <a:xfrm>
            <a:off x="694150" y="3354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A0"/>
                </a:solidFill>
                <a:latin typeface="Roboto"/>
                <a:ea typeface="Roboto"/>
                <a:cs typeface="Roboto"/>
                <a:sym typeface="Roboto"/>
              </a:rPr>
              <a:t>UrbanHunt</a:t>
            </a:r>
            <a:endParaRPr sz="1800">
              <a:solidFill>
                <a:srgbClr val="3F53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1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38" name="Google Shape;138;p21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</a:t>
            </a:r>
            <a:endParaRPr/>
          </a:p>
        </p:txBody>
      </p:sp>
      <p:sp>
        <p:nvSpPr>
          <p:cNvPr id="139" name="Google Shape;139;p21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990288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App idea and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main functionalities</a:t>
            </a:r>
            <a:endParaRPr sz="1000"/>
          </a:p>
        </p:txBody>
      </p:sp>
      <p:sp>
        <p:nvSpPr>
          <p:cNvPr id="141" name="Google Shape;141;p21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Frontend elements design, logo and UX design</a:t>
            </a:r>
            <a:endParaRPr sz="1000"/>
          </a:p>
        </p:txBody>
      </p:sp>
      <p:sp>
        <p:nvSpPr>
          <p:cNvPr id="143" name="Google Shape;143;p21"/>
          <p:cNvSpPr txBox="1"/>
          <p:nvPr>
            <p:ph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Architectural choices,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API and packages</a:t>
            </a:r>
            <a:endParaRPr sz="1000"/>
          </a:p>
        </p:txBody>
      </p:sp>
      <p:sp>
        <p:nvSpPr>
          <p:cNvPr id="145" name="Google Shape;145;p21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1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Testing campaign</a:t>
            </a:r>
            <a:endParaRPr sz="1000"/>
          </a:p>
        </p:txBody>
      </p:sp>
      <p:sp>
        <p:nvSpPr>
          <p:cNvPr id="147" name="Google Shape;147;p21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48" name="Google Shape;148;p21"/>
          <p:cNvSpPr txBox="1"/>
          <p:nvPr>
            <p:ph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Takeaways and next steps</a:t>
            </a:r>
            <a:endParaRPr sz="1000"/>
          </a:p>
        </p:txBody>
      </p:sp>
      <p:sp>
        <p:nvSpPr>
          <p:cNvPr id="150" name="Google Shape;150;p21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CONCLUSIONS</a:t>
            </a:r>
            <a:endParaRPr/>
          </a:p>
        </p:txBody>
      </p:sp>
      <p:sp>
        <p:nvSpPr>
          <p:cNvPr id="151" name="Google Shape;151;p21"/>
          <p:cNvSpPr txBox="1"/>
          <p:nvPr>
            <p:ph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cap="flat" cmpd="sng" w="19050">
            <a:solidFill>
              <a:srgbClr val="9FA8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-1213976" y="1080595"/>
            <a:ext cx="3979200" cy="3447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304649" y="1536841"/>
            <a:ext cx="2769000" cy="2399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3842251" y="911554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3842220" y="2859741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64" name="Google Shape;164;p22"/>
          <p:cNvSpPr txBox="1"/>
          <p:nvPr>
            <p:ph idx="4294967295" type="ctrTitle"/>
          </p:nvPr>
        </p:nvSpPr>
        <p:spPr>
          <a:xfrm flipH="1">
            <a:off x="1946458" y="2526627"/>
            <a:ext cx="14853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URBANHUNT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65" name="Google Shape;165;p22"/>
          <p:cNvSpPr txBox="1"/>
          <p:nvPr>
            <p:ph idx="4294967295" type="subTitle"/>
          </p:nvPr>
        </p:nvSpPr>
        <p:spPr>
          <a:xfrm flipH="1">
            <a:off x="1822020" y="2842956"/>
            <a:ext cx="17340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paradigm in how visitors can explore cities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2"/>
          <p:cNvSpPr txBox="1"/>
          <p:nvPr>
            <p:ph idx="4294967295" type="ctrTitle"/>
          </p:nvPr>
        </p:nvSpPr>
        <p:spPr>
          <a:xfrm flipH="1">
            <a:off x="4213193" y="3375139"/>
            <a:ext cx="1191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CONTRIBUTE</a:t>
            </a:r>
            <a:endParaRPr sz="1100"/>
          </a:p>
        </p:txBody>
      </p:sp>
      <p:sp>
        <p:nvSpPr>
          <p:cNvPr id="167" name="Google Shape;167;p22"/>
          <p:cNvSpPr txBox="1"/>
          <p:nvPr>
            <p:ph idx="4294967295" type="subTitle"/>
          </p:nvPr>
        </p:nvSpPr>
        <p:spPr>
          <a:xfrm flipH="1">
            <a:off x="4059868" y="3575771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Suggest </a:t>
            </a:r>
            <a:r>
              <a:rPr lang="en" sz="1000"/>
              <a:t> new uncommon places that only you know</a:t>
            </a:r>
            <a:endParaRPr sz="1000"/>
          </a:p>
        </p:txBody>
      </p:sp>
      <p:sp>
        <p:nvSpPr>
          <p:cNvPr id="168" name="Google Shape;168;p22"/>
          <p:cNvSpPr txBox="1"/>
          <p:nvPr>
            <p:ph idx="4294967295" type="ctrTitle"/>
          </p:nvPr>
        </p:nvSpPr>
        <p:spPr>
          <a:xfrm flipH="1">
            <a:off x="4291101" y="1422543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EXPLORE</a:t>
            </a:r>
            <a:endParaRPr sz="1100"/>
          </a:p>
        </p:txBody>
      </p:sp>
      <p:sp>
        <p:nvSpPr>
          <p:cNvPr id="169" name="Google Shape;169;p22"/>
          <p:cNvSpPr txBox="1"/>
          <p:nvPr>
            <p:ph idx="4294967295" type="subTitle"/>
          </p:nvPr>
        </p:nvSpPr>
        <p:spPr>
          <a:xfrm flipH="1">
            <a:off x="4060488" y="1631818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Find and unlock new uncommon places</a:t>
            </a:r>
            <a:endParaRPr sz="1000"/>
          </a:p>
        </p:txBody>
      </p:sp>
      <p:sp>
        <p:nvSpPr>
          <p:cNvPr id="170" name="Google Shape;170;p22"/>
          <p:cNvSpPr/>
          <p:nvPr/>
        </p:nvSpPr>
        <p:spPr>
          <a:xfrm>
            <a:off x="5572951" y="1891017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idx="4294967295" type="ctrTitle"/>
          </p:nvPr>
        </p:nvSpPr>
        <p:spPr>
          <a:xfrm flipH="1">
            <a:off x="6021801" y="2402005"/>
            <a:ext cx="10371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COMPETE</a:t>
            </a:r>
            <a:endParaRPr sz="1100"/>
          </a:p>
        </p:txBody>
      </p:sp>
      <p:sp>
        <p:nvSpPr>
          <p:cNvPr id="172" name="Google Shape;172;p22"/>
          <p:cNvSpPr txBox="1"/>
          <p:nvPr>
            <p:ph idx="4294967295" type="subTitle"/>
          </p:nvPr>
        </p:nvSpPr>
        <p:spPr>
          <a:xfrm flipH="1">
            <a:off x="5791188" y="2611280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Compete on a national or global leaderboard gaining points when unlocking places and contributing</a:t>
            </a:r>
            <a:endParaRPr sz="1000"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6374925" y="2072074"/>
            <a:ext cx="330827" cy="329934"/>
            <a:chOff x="3962775" y="2683025"/>
            <a:chExt cx="296175" cy="295375"/>
          </a:xfrm>
        </p:grpSpPr>
        <p:sp>
          <p:nvSpPr>
            <p:cNvPr id="174" name="Google Shape;174;p22"/>
            <p:cNvSpPr/>
            <p:nvPr/>
          </p:nvSpPr>
          <p:spPr>
            <a:xfrm>
              <a:off x="3962775" y="2838200"/>
              <a:ext cx="296175" cy="140200"/>
            </a:xfrm>
            <a:custGeom>
              <a:rect b="b" l="l" r="r" t="t"/>
              <a:pathLst>
                <a:path extrusionOk="0" h="5608" w="11847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051000" y="268302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84875" y="2873200"/>
              <a:ext cx="52800" cy="69775"/>
            </a:xfrm>
            <a:custGeom>
              <a:rect b="b" l="l" r="r" t="t"/>
              <a:pathLst>
                <a:path extrusionOk="0" h="2791" w="2112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/>
          <p:nvPr/>
        </p:nvSpPr>
        <p:spPr>
          <a:xfrm>
            <a:off x="4656328" y="1169196"/>
            <a:ext cx="306655" cy="303359"/>
          </a:xfrm>
          <a:custGeom>
            <a:rect b="b" l="l" r="r" t="t"/>
            <a:pathLst>
              <a:path extrusionOk="0" h="11689" w="11816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2469555" y="2025594"/>
            <a:ext cx="438934" cy="424824"/>
            <a:chOff x="-5361484" y="1920982"/>
            <a:chExt cx="377675" cy="409232"/>
          </a:xfrm>
        </p:grpSpPr>
        <p:sp>
          <p:nvSpPr>
            <p:cNvPr id="179" name="Google Shape;179;p22"/>
            <p:cNvSpPr/>
            <p:nvPr/>
          </p:nvSpPr>
          <p:spPr>
            <a:xfrm>
              <a:off x="-5102775" y="2211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-5224050" y="2107875"/>
              <a:ext cx="51200" cy="49825"/>
            </a:xfrm>
            <a:custGeom>
              <a:rect b="b" l="l" r="r" t="t"/>
              <a:pathLst>
                <a:path extrusionOk="0" h="1993" w="2048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-5361484" y="1920982"/>
              <a:ext cx="377675" cy="409232"/>
            </a:xfrm>
            <a:custGeom>
              <a:rect b="b" l="l" r="r" t="t"/>
              <a:pathLst>
                <a:path extrusionOk="0" h="11689" w="1169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82" name="Google Shape;182;p22"/>
          <p:cNvSpPr/>
          <p:nvPr/>
        </p:nvSpPr>
        <p:spPr>
          <a:xfrm>
            <a:off x="4710952" y="3201619"/>
            <a:ext cx="224701" cy="215352"/>
          </a:xfrm>
          <a:custGeom>
            <a:rect b="b" l="l" r="r" t="t"/>
            <a:pathLst>
              <a:path extrusionOk="0" h="17991" w="18772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642" y="889401"/>
            <a:ext cx="1191598" cy="15888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562" y="-193377"/>
            <a:ext cx="1414376" cy="1060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309" y="199101"/>
            <a:ext cx="1414375" cy="881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0811" y="2216411"/>
            <a:ext cx="1414401" cy="29618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2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5190849" y="1689241"/>
            <a:ext cx="2769000" cy="2399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3461220" y="3012141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3461251" y="1063954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 flipH="1">
            <a:off x="4828675" y="-504637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FFE59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>
            <p:ph type="ctrTitle"/>
          </p:nvPr>
        </p:nvSpPr>
        <p:spPr>
          <a:xfrm>
            <a:off x="339000" y="143106"/>
            <a:ext cx="17373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ELEMENTS DESIGN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3" y="863376"/>
            <a:ext cx="1949375" cy="19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50" y="2343512"/>
            <a:ext cx="805200" cy="10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b="26438" l="39667" r="39762" t="0"/>
          <a:stretch/>
        </p:blipFill>
        <p:spPr>
          <a:xfrm>
            <a:off x="3826863" y="3172588"/>
            <a:ext cx="1202225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300" y="1419684"/>
            <a:ext cx="895350" cy="835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02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323525" y="284731"/>
            <a:ext cx="1737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MOBILE LAYOUT</a:t>
            </a:r>
            <a:endParaRPr>
              <a:solidFill>
                <a:schemeClr val="lt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6874250" y="268825"/>
            <a:ext cx="1885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TABLET LAYOUT</a:t>
            </a:r>
            <a:endParaRPr>
              <a:solidFill>
                <a:srgbClr val="191919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19939" l="7736" r="8532" t="18213"/>
          <a:stretch/>
        </p:blipFill>
        <p:spPr>
          <a:xfrm>
            <a:off x="4479150" y="900425"/>
            <a:ext cx="4525550" cy="3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125" y="697799"/>
            <a:ext cx="2122974" cy="44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885513" y="4443150"/>
            <a:ext cx="2218200" cy="47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 rot="5400000">
            <a:off x="3538375" y="2375250"/>
            <a:ext cx="3134700" cy="47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885525" y="2443175"/>
            <a:ext cx="2218200" cy="193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054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946125" y="1044450"/>
            <a:ext cx="1737300" cy="313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054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02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ctrTitle"/>
          </p:nvPr>
        </p:nvSpPr>
        <p:spPr>
          <a:xfrm>
            <a:off x="5595575" y="3291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DESIGN: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is in the details</a:t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376632" y="-353951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1970075" y="22427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3570277" y="3091824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5178918" y="221787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>
            <p:ph idx="2" type="ctrTitle"/>
          </p:nvPr>
        </p:nvSpPr>
        <p:spPr>
          <a:xfrm flipH="1">
            <a:off x="854975" y="245451"/>
            <a:ext cx="10371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Infer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country 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using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API</a:t>
            </a:r>
            <a:endParaRPr>
              <a:solidFill>
                <a:srgbClr val="3F53A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5" name="Google Shape;225;p25"/>
          <p:cNvSpPr txBox="1"/>
          <p:nvPr>
            <p:ph idx="3" type="ctrTitle"/>
          </p:nvPr>
        </p:nvSpPr>
        <p:spPr>
          <a:xfrm flipH="1">
            <a:off x="4012975" y="3169450"/>
            <a:ext cx="1144500" cy="12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If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email is not verified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, the user cannot unlock a place or contribute</a:t>
            </a:r>
            <a:endParaRPr b="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6" name="Google Shape;226;p25"/>
          <p:cNvSpPr txBox="1"/>
          <p:nvPr>
            <p:ph idx="5" type="ctrTitle"/>
          </p:nvPr>
        </p:nvSpPr>
        <p:spPr>
          <a:xfrm flipH="1">
            <a:off x="2342700" y="2497925"/>
            <a:ext cx="1239000" cy="11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On sign up, log in directly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without waiting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 for email verification</a:t>
            </a:r>
            <a:endParaRPr b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7" name="Google Shape;227;p25"/>
          <p:cNvSpPr txBox="1"/>
          <p:nvPr>
            <p:ph idx="7" type="ctrTitle"/>
          </p:nvPr>
        </p:nvSpPr>
        <p:spPr>
          <a:xfrm flipH="1">
            <a:off x="5313050" y="2662175"/>
            <a:ext cx="16950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The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password field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 is visible only if the user is authenticated with EmailAuth provider</a:t>
            </a:r>
            <a:endParaRPr b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1970075" y="4901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3570275" y="13283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434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>
            <p:ph idx="5" type="ctrTitle"/>
          </p:nvPr>
        </p:nvSpPr>
        <p:spPr>
          <a:xfrm flipH="1">
            <a:off x="2342638" y="821525"/>
            <a:ext cx="1354500" cy="11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When user has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GPS off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, he can still interact with the app with limited functionalities</a:t>
            </a:r>
            <a:endParaRPr b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1" name="Google Shape;231;p25"/>
          <p:cNvSpPr txBox="1"/>
          <p:nvPr>
            <p:ph idx="5" type="ctrTitle"/>
          </p:nvPr>
        </p:nvSpPr>
        <p:spPr>
          <a:xfrm flipH="1">
            <a:off x="4061975" y="1757225"/>
            <a:ext cx="12390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Markers on the map are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clustered</a:t>
            </a:r>
            <a:endParaRPr>
              <a:solidFill>
                <a:srgbClr val="3F53A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76632" y="1398649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434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5"/>
          <p:cNvSpPr txBox="1"/>
          <p:nvPr>
            <p:ph idx="2" type="ctrTitle"/>
          </p:nvPr>
        </p:nvSpPr>
        <p:spPr>
          <a:xfrm flipH="1">
            <a:off x="747400" y="1768325"/>
            <a:ext cx="1239000" cy="9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Both the marker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icon 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and the cluster icons are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customized</a:t>
            </a:r>
            <a:endParaRPr>
              <a:solidFill>
                <a:srgbClr val="3F53A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6763927" y="3091824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5"/>
          <p:cNvSpPr txBox="1"/>
          <p:nvPr>
            <p:ph idx="3" type="ctrTitle"/>
          </p:nvPr>
        </p:nvSpPr>
        <p:spPr>
          <a:xfrm flipH="1">
            <a:off x="7235800" y="3457675"/>
            <a:ext cx="1144500" cy="11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Different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authentication methods are merged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 if have common email address</a:t>
            </a:r>
            <a:endParaRPr b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5178918" y="3970100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434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idx="2" type="ctrTitle"/>
          </p:nvPr>
        </p:nvSpPr>
        <p:spPr>
          <a:xfrm flipH="1">
            <a:off x="5445625" y="4456150"/>
            <a:ext cx="15168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Images</a:t>
            </a:r>
            <a:r>
              <a:rPr b="0"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are </a:t>
            </a:r>
            <a:r>
              <a:rPr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cached</a:t>
            </a:r>
            <a:r>
              <a:rPr b="0" lang="en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lang="en">
                <a:latin typeface="Assistant"/>
                <a:ea typeface="Assistant"/>
                <a:cs typeface="Assistant"/>
                <a:sym typeface="Assistant"/>
              </a:rPr>
              <a:t>to speed up the app</a:t>
            </a:r>
            <a:endParaRPr b="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8" name="Google Shape;238;p25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02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>
            <a:off x="6804420" y="1227288"/>
            <a:ext cx="918805" cy="839493"/>
            <a:chOff x="-2671375" y="3597450"/>
            <a:chExt cx="292250" cy="291450"/>
          </a:xfrm>
        </p:grpSpPr>
        <p:sp>
          <p:nvSpPr>
            <p:cNvPr id="244" name="Google Shape;244;p26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noFill/>
            <a:ln cap="flat" cmpd="sng" w="38100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6"/>
          <p:cNvSpPr txBox="1"/>
          <p:nvPr>
            <p:ph type="ctrTitle"/>
          </p:nvPr>
        </p:nvSpPr>
        <p:spPr>
          <a:xfrm>
            <a:off x="186600" y="66911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-846150" y="-402987"/>
            <a:ext cx="4652175" cy="1932371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9FC5E8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 rot="9101679">
            <a:off x="6929807" y="3127222"/>
            <a:ext cx="4652193" cy="1932379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9FC5E8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6410476" y="508587"/>
            <a:ext cx="1706700" cy="409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3238048" y="1733860"/>
            <a:ext cx="1883400" cy="288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945538" y="2286100"/>
            <a:ext cx="999900" cy="198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6804425" y="2872012"/>
            <a:ext cx="918816" cy="9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1035738" y="4259813"/>
            <a:ext cx="8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Users</a:t>
            </a:r>
            <a:endParaRPr b="1" sz="23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576190" y="3790823"/>
            <a:ext cx="13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Database</a:t>
            </a:r>
            <a:endParaRPr b="1" sz="13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55" name="Google Shape;255;p26"/>
          <p:cNvGrpSpPr/>
          <p:nvPr/>
        </p:nvGrpSpPr>
        <p:grpSpPr>
          <a:xfrm>
            <a:off x="1181220" y="3337411"/>
            <a:ext cx="528549" cy="651895"/>
            <a:chOff x="3330525" y="4399275"/>
            <a:chExt cx="390650" cy="481850"/>
          </a:xfrm>
        </p:grpSpPr>
        <p:sp>
          <p:nvSpPr>
            <p:cNvPr id="256" name="Google Shape;256;p26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7870B2"/>
            </a:solidFill>
            <a:ln cap="flat" cmpd="sng" w="19050">
              <a:solidFill>
                <a:srgbClr val="4133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6"/>
          <p:cNvGrpSpPr/>
          <p:nvPr/>
        </p:nvGrpSpPr>
        <p:grpSpPr>
          <a:xfrm>
            <a:off x="1202165" y="2491202"/>
            <a:ext cx="486674" cy="651861"/>
            <a:chOff x="3938800" y="4399275"/>
            <a:chExt cx="359700" cy="481825"/>
          </a:xfrm>
        </p:grpSpPr>
        <p:sp>
          <p:nvSpPr>
            <p:cNvPr id="264" name="Google Shape;264;p26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E87E69"/>
            </a:solidFill>
            <a:ln cap="flat" cmpd="sng" w="19050">
              <a:solidFill>
                <a:srgbClr val="B45A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E87E69"/>
            </a:solidFill>
            <a:ln cap="flat" cmpd="sng" w="19050">
              <a:solidFill>
                <a:srgbClr val="B45A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E87E69"/>
            </a:solidFill>
            <a:ln cap="flat" cmpd="sng" w="19050">
              <a:solidFill>
                <a:srgbClr val="B45A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E87E69"/>
            </a:solidFill>
            <a:ln cap="flat" cmpd="sng" w="19050">
              <a:solidFill>
                <a:srgbClr val="B45A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E87E69"/>
            </a:solidFill>
            <a:ln cap="flat" cmpd="sng" w="19050">
              <a:solidFill>
                <a:srgbClr val="B45A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26"/>
          <p:cNvSpPr txBox="1"/>
          <p:nvPr/>
        </p:nvSpPr>
        <p:spPr>
          <a:xfrm>
            <a:off x="6049850" y="4596050"/>
            <a:ext cx="24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Backend</a:t>
            </a:r>
            <a:endParaRPr b="1" sz="13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70" name="Google Shape;270;p26"/>
          <p:cNvGrpSpPr/>
          <p:nvPr/>
        </p:nvGrpSpPr>
        <p:grpSpPr>
          <a:xfrm>
            <a:off x="3632553" y="2467747"/>
            <a:ext cx="1094395" cy="1869692"/>
            <a:chOff x="3556353" y="1636897"/>
            <a:chExt cx="1094395" cy="1869692"/>
          </a:xfrm>
        </p:grpSpPr>
        <p:grpSp>
          <p:nvGrpSpPr>
            <p:cNvPr id="271" name="Google Shape;271;p26"/>
            <p:cNvGrpSpPr/>
            <p:nvPr/>
          </p:nvGrpSpPr>
          <p:grpSpPr>
            <a:xfrm flipH="1" rot="29654">
              <a:off x="3564432" y="1641512"/>
              <a:ext cx="1078237" cy="1860462"/>
              <a:chOff x="3437800" y="668200"/>
              <a:chExt cx="750050" cy="1338700"/>
            </a:xfrm>
          </p:grpSpPr>
          <p:sp>
            <p:nvSpPr>
              <p:cNvPr id="272" name="Google Shape;272;p26"/>
              <p:cNvSpPr/>
              <p:nvPr/>
            </p:nvSpPr>
            <p:spPr>
              <a:xfrm>
                <a:off x="3437800" y="668200"/>
                <a:ext cx="750050" cy="1338700"/>
              </a:xfrm>
              <a:custGeom>
                <a:rect b="b" l="l" r="r" t="t"/>
                <a:pathLst>
                  <a:path extrusionOk="0" h="53548" w="30002">
                    <a:moveTo>
                      <a:pt x="3873" y="1"/>
                    </a:moveTo>
                    <a:cubicBezTo>
                      <a:pt x="2190" y="1"/>
                      <a:pt x="797" y="1355"/>
                      <a:pt x="769" y="3044"/>
                    </a:cubicBezTo>
                    <a:lnTo>
                      <a:pt x="143" y="41291"/>
                    </a:lnTo>
                    <a:lnTo>
                      <a:pt x="29" y="50021"/>
                    </a:lnTo>
                    <a:cubicBezTo>
                      <a:pt x="1" y="51756"/>
                      <a:pt x="1366" y="53149"/>
                      <a:pt x="3072" y="53178"/>
                    </a:cubicBezTo>
                    <a:lnTo>
                      <a:pt x="26049" y="53547"/>
                    </a:lnTo>
                    <a:cubicBezTo>
                      <a:pt x="26066" y="53548"/>
                      <a:pt x="26084" y="53548"/>
                      <a:pt x="26101" y="53548"/>
                    </a:cubicBezTo>
                    <a:cubicBezTo>
                      <a:pt x="27784" y="53548"/>
                      <a:pt x="29177" y="52193"/>
                      <a:pt x="29205" y="50505"/>
                    </a:cubicBezTo>
                    <a:lnTo>
                      <a:pt x="29831" y="12257"/>
                    </a:lnTo>
                    <a:lnTo>
                      <a:pt x="29973" y="3527"/>
                    </a:lnTo>
                    <a:cubicBezTo>
                      <a:pt x="30002" y="1793"/>
                      <a:pt x="28608" y="399"/>
                      <a:pt x="26902" y="371"/>
                    </a:cubicBezTo>
                    <a:lnTo>
                      <a:pt x="3925" y="1"/>
                    </a:lnTo>
                    <a:cubicBezTo>
                      <a:pt x="3908" y="1"/>
                      <a:pt x="3890" y="1"/>
                      <a:pt x="3873" y="1"/>
                    </a:cubicBezTo>
                    <a:close/>
                  </a:path>
                </a:pathLst>
              </a:custGeom>
              <a:solidFill>
                <a:srgbClr val="374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3476200" y="772725"/>
                <a:ext cx="672550" cy="1128950"/>
              </a:xfrm>
              <a:custGeom>
                <a:rect b="b" l="l" r="r" t="t"/>
                <a:pathLst>
                  <a:path extrusionOk="0" h="45158" w="26902">
                    <a:moveTo>
                      <a:pt x="740" y="0"/>
                    </a:moveTo>
                    <a:lnTo>
                      <a:pt x="1" y="44760"/>
                    </a:lnTo>
                    <a:lnTo>
                      <a:pt x="26191" y="45158"/>
                    </a:lnTo>
                    <a:lnTo>
                      <a:pt x="26902" y="42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3683075" y="727225"/>
                <a:ext cx="280125" cy="18500"/>
              </a:xfrm>
              <a:custGeom>
                <a:rect b="b" l="l" r="r" t="t"/>
                <a:pathLst>
                  <a:path extrusionOk="0" h="740" w="11205">
                    <a:moveTo>
                      <a:pt x="285" y="0"/>
                    </a:moveTo>
                    <a:cubicBezTo>
                      <a:pt x="114" y="0"/>
                      <a:pt x="1" y="114"/>
                      <a:pt x="1" y="256"/>
                    </a:cubicBezTo>
                    <a:cubicBezTo>
                      <a:pt x="1" y="427"/>
                      <a:pt x="114" y="541"/>
                      <a:pt x="257" y="569"/>
                    </a:cubicBezTo>
                    <a:lnTo>
                      <a:pt x="10920" y="740"/>
                    </a:lnTo>
                    <a:cubicBezTo>
                      <a:pt x="11062" y="740"/>
                      <a:pt x="11176" y="598"/>
                      <a:pt x="11205" y="455"/>
                    </a:cubicBezTo>
                    <a:cubicBezTo>
                      <a:pt x="11205" y="285"/>
                      <a:pt x="11062" y="171"/>
                      <a:pt x="10920" y="17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7870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3769800" y="1918700"/>
                <a:ext cx="64725" cy="64025"/>
              </a:xfrm>
              <a:custGeom>
                <a:rect b="b" l="l" r="r" t="t"/>
                <a:pathLst>
                  <a:path extrusionOk="0" h="2561" w="2589">
                    <a:moveTo>
                      <a:pt x="1258" y="0"/>
                    </a:moveTo>
                    <a:cubicBezTo>
                      <a:pt x="571" y="0"/>
                      <a:pt x="29" y="559"/>
                      <a:pt x="1" y="1253"/>
                    </a:cubicBezTo>
                    <a:cubicBezTo>
                      <a:pt x="1" y="1963"/>
                      <a:pt x="570" y="2561"/>
                      <a:pt x="1280" y="2561"/>
                    </a:cubicBezTo>
                    <a:cubicBezTo>
                      <a:pt x="1991" y="2561"/>
                      <a:pt x="2560" y="1992"/>
                      <a:pt x="2589" y="1281"/>
                    </a:cubicBezTo>
                    <a:cubicBezTo>
                      <a:pt x="2589" y="599"/>
                      <a:pt x="2020" y="1"/>
                      <a:pt x="1309" y="1"/>
                    </a:cubicBezTo>
                    <a:cubicBezTo>
                      <a:pt x="1292" y="1"/>
                      <a:pt x="1275" y="0"/>
                      <a:pt x="1258" y="0"/>
                    </a:cubicBezTo>
                    <a:close/>
                  </a:path>
                </a:pathLst>
              </a:custGeom>
              <a:solidFill>
                <a:srgbClr val="7870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3788300" y="1937200"/>
                <a:ext cx="27750" cy="27050"/>
              </a:xfrm>
              <a:custGeom>
                <a:rect b="b" l="l" r="r" t="t"/>
                <a:pathLst>
                  <a:path extrusionOk="0" h="1082" w="1110">
                    <a:moveTo>
                      <a:pt x="171" y="29"/>
                    </a:moveTo>
                    <a:lnTo>
                      <a:pt x="939" y="58"/>
                    </a:lnTo>
                    <a:cubicBezTo>
                      <a:pt x="1024" y="58"/>
                      <a:pt x="1052" y="86"/>
                      <a:pt x="1052" y="171"/>
                    </a:cubicBezTo>
                    <a:lnTo>
                      <a:pt x="1052" y="939"/>
                    </a:lnTo>
                    <a:cubicBezTo>
                      <a:pt x="1052" y="996"/>
                      <a:pt x="995" y="1024"/>
                      <a:pt x="939" y="1024"/>
                    </a:cubicBezTo>
                    <a:lnTo>
                      <a:pt x="171" y="1024"/>
                    </a:lnTo>
                    <a:cubicBezTo>
                      <a:pt x="114" y="1024"/>
                      <a:pt x="57" y="968"/>
                      <a:pt x="57" y="911"/>
                    </a:cubicBezTo>
                    <a:lnTo>
                      <a:pt x="57" y="143"/>
                    </a:lnTo>
                    <a:cubicBezTo>
                      <a:pt x="57" y="86"/>
                      <a:pt x="114" y="29"/>
                      <a:pt x="171" y="29"/>
                    </a:cubicBezTo>
                    <a:close/>
                    <a:moveTo>
                      <a:pt x="171" y="1"/>
                    </a:moveTo>
                    <a:cubicBezTo>
                      <a:pt x="86" y="1"/>
                      <a:pt x="29" y="58"/>
                      <a:pt x="29" y="143"/>
                    </a:cubicBezTo>
                    <a:lnTo>
                      <a:pt x="29" y="911"/>
                    </a:lnTo>
                    <a:cubicBezTo>
                      <a:pt x="0" y="996"/>
                      <a:pt x="86" y="1053"/>
                      <a:pt x="171" y="1053"/>
                    </a:cubicBezTo>
                    <a:lnTo>
                      <a:pt x="939" y="1081"/>
                    </a:lnTo>
                    <a:cubicBezTo>
                      <a:pt x="1024" y="1081"/>
                      <a:pt x="1081" y="996"/>
                      <a:pt x="1081" y="939"/>
                    </a:cubicBezTo>
                    <a:lnTo>
                      <a:pt x="1109" y="171"/>
                    </a:lnTo>
                    <a:cubicBezTo>
                      <a:pt x="1109" y="86"/>
                      <a:pt x="1024" y="1"/>
                      <a:pt x="939" y="1"/>
                    </a:cubicBezTo>
                    <a:close/>
                  </a:path>
                </a:pathLst>
              </a:custGeom>
              <a:solidFill>
                <a:srgbClr val="4133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3476200" y="1824875"/>
                <a:ext cx="655500" cy="76800"/>
              </a:xfrm>
              <a:custGeom>
                <a:rect b="b" l="l" r="r" t="t"/>
                <a:pathLst>
                  <a:path extrusionOk="0" h="3072" w="26220">
                    <a:moveTo>
                      <a:pt x="57" y="1"/>
                    </a:moveTo>
                    <a:lnTo>
                      <a:pt x="1" y="2674"/>
                    </a:lnTo>
                    <a:lnTo>
                      <a:pt x="26191" y="3072"/>
                    </a:lnTo>
                    <a:lnTo>
                      <a:pt x="26219" y="427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3493250" y="772725"/>
                <a:ext cx="655500" cy="70400"/>
              </a:xfrm>
              <a:custGeom>
                <a:rect b="b" l="l" r="r" t="t"/>
                <a:pathLst>
                  <a:path extrusionOk="0" h="2816" w="26220">
                    <a:moveTo>
                      <a:pt x="58" y="0"/>
                    </a:moveTo>
                    <a:lnTo>
                      <a:pt x="1" y="2389"/>
                    </a:lnTo>
                    <a:lnTo>
                      <a:pt x="26191" y="2816"/>
                    </a:lnTo>
                    <a:lnTo>
                      <a:pt x="26220" y="427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3580000" y="1442400"/>
                <a:ext cx="119450" cy="17100"/>
              </a:xfrm>
              <a:custGeom>
                <a:rect b="b" l="l" r="r" t="t"/>
                <a:pathLst>
                  <a:path extrusionOk="0" h="684" w="4778">
                    <a:moveTo>
                      <a:pt x="313" y="1"/>
                    </a:moveTo>
                    <a:cubicBezTo>
                      <a:pt x="142" y="1"/>
                      <a:pt x="0" y="115"/>
                      <a:pt x="0" y="285"/>
                    </a:cubicBezTo>
                    <a:cubicBezTo>
                      <a:pt x="0" y="456"/>
                      <a:pt x="142" y="598"/>
                      <a:pt x="313" y="626"/>
                    </a:cubicBezTo>
                    <a:lnTo>
                      <a:pt x="4465" y="683"/>
                    </a:lnTo>
                    <a:cubicBezTo>
                      <a:pt x="4635" y="683"/>
                      <a:pt x="4778" y="541"/>
                      <a:pt x="4778" y="370"/>
                    </a:cubicBezTo>
                    <a:cubicBezTo>
                      <a:pt x="4778" y="200"/>
                      <a:pt x="4635" y="58"/>
                      <a:pt x="4465" y="58"/>
                    </a:cubicBez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3579275" y="1482925"/>
                <a:ext cx="80375" cy="17100"/>
              </a:xfrm>
              <a:custGeom>
                <a:rect b="b" l="l" r="r" t="t"/>
                <a:pathLst>
                  <a:path extrusionOk="0" h="684" w="3215">
                    <a:moveTo>
                      <a:pt x="314" y="1"/>
                    </a:moveTo>
                    <a:cubicBezTo>
                      <a:pt x="143" y="1"/>
                      <a:pt x="1" y="143"/>
                      <a:pt x="1" y="313"/>
                    </a:cubicBezTo>
                    <a:cubicBezTo>
                      <a:pt x="1" y="484"/>
                      <a:pt x="143" y="626"/>
                      <a:pt x="314" y="626"/>
                    </a:cubicBezTo>
                    <a:lnTo>
                      <a:pt x="2901" y="683"/>
                    </a:lnTo>
                    <a:cubicBezTo>
                      <a:pt x="3072" y="683"/>
                      <a:pt x="3214" y="541"/>
                      <a:pt x="3214" y="370"/>
                    </a:cubicBezTo>
                    <a:cubicBezTo>
                      <a:pt x="3214" y="200"/>
                      <a:pt x="3100" y="58"/>
                      <a:pt x="2930" y="58"/>
                    </a:cubicBez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3673825" y="1484350"/>
                <a:ext cx="99575" cy="17100"/>
              </a:xfrm>
              <a:custGeom>
                <a:rect b="b" l="l" r="r" t="t"/>
                <a:pathLst>
                  <a:path extrusionOk="0" h="684" w="3983">
                    <a:moveTo>
                      <a:pt x="314" y="1"/>
                    </a:moveTo>
                    <a:cubicBezTo>
                      <a:pt x="143" y="1"/>
                      <a:pt x="1" y="143"/>
                      <a:pt x="1" y="313"/>
                    </a:cubicBezTo>
                    <a:cubicBezTo>
                      <a:pt x="1" y="484"/>
                      <a:pt x="143" y="626"/>
                      <a:pt x="314" y="626"/>
                    </a:cubicBezTo>
                    <a:lnTo>
                      <a:pt x="3641" y="683"/>
                    </a:lnTo>
                    <a:cubicBezTo>
                      <a:pt x="3811" y="683"/>
                      <a:pt x="3954" y="541"/>
                      <a:pt x="3982" y="370"/>
                    </a:cubicBezTo>
                    <a:cubicBezTo>
                      <a:pt x="3982" y="200"/>
                      <a:pt x="3840" y="57"/>
                      <a:pt x="3669" y="57"/>
                    </a:cubicBez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3786875" y="1486475"/>
                <a:ext cx="133675" cy="17175"/>
              </a:xfrm>
              <a:custGeom>
                <a:rect b="b" l="l" r="r" t="t"/>
                <a:pathLst>
                  <a:path extrusionOk="0" h="687" w="5347">
                    <a:moveTo>
                      <a:pt x="313" y="1"/>
                    </a:moveTo>
                    <a:cubicBezTo>
                      <a:pt x="143" y="1"/>
                      <a:pt x="0" y="143"/>
                      <a:pt x="0" y="314"/>
                    </a:cubicBezTo>
                    <a:cubicBezTo>
                      <a:pt x="0" y="484"/>
                      <a:pt x="143" y="626"/>
                      <a:pt x="313" y="626"/>
                    </a:cubicBezTo>
                    <a:lnTo>
                      <a:pt x="5034" y="683"/>
                    </a:lnTo>
                    <a:cubicBezTo>
                      <a:pt x="5048" y="686"/>
                      <a:pt x="5063" y="687"/>
                      <a:pt x="5077" y="687"/>
                    </a:cubicBezTo>
                    <a:cubicBezTo>
                      <a:pt x="5228" y="687"/>
                      <a:pt x="5346" y="555"/>
                      <a:pt x="5346" y="399"/>
                    </a:cubicBezTo>
                    <a:cubicBezTo>
                      <a:pt x="5346" y="228"/>
                      <a:pt x="5233" y="86"/>
                      <a:pt x="5062" y="86"/>
                    </a:cubicBez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3577850" y="1563275"/>
                <a:ext cx="341975" cy="20625"/>
              </a:xfrm>
              <a:custGeom>
                <a:rect b="b" l="l" r="r" t="t"/>
                <a:pathLst>
                  <a:path extrusionOk="0" h="825" w="13679">
                    <a:moveTo>
                      <a:pt x="314" y="0"/>
                    </a:moveTo>
                    <a:cubicBezTo>
                      <a:pt x="143" y="0"/>
                      <a:pt x="1" y="142"/>
                      <a:pt x="1" y="313"/>
                    </a:cubicBezTo>
                    <a:cubicBezTo>
                      <a:pt x="1" y="483"/>
                      <a:pt x="143" y="626"/>
                      <a:pt x="314" y="626"/>
                    </a:cubicBezTo>
                    <a:lnTo>
                      <a:pt x="13338" y="825"/>
                    </a:lnTo>
                    <a:cubicBezTo>
                      <a:pt x="13508" y="825"/>
                      <a:pt x="13651" y="682"/>
                      <a:pt x="13651" y="512"/>
                    </a:cubicBezTo>
                    <a:cubicBezTo>
                      <a:pt x="13679" y="341"/>
                      <a:pt x="13537" y="199"/>
                      <a:pt x="13366" y="199"/>
                    </a:cubicBez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3578575" y="1524150"/>
                <a:ext cx="176325" cy="17800"/>
              </a:xfrm>
              <a:custGeom>
                <a:rect b="b" l="l" r="r" t="t"/>
                <a:pathLst>
                  <a:path extrusionOk="0" h="712" w="7053">
                    <a:moveTo>
                      <a:pt x="313" y="1"/>
                    </a:moveTo>
                    <a:cubicBezTo>
                      <a:pt x="143" y="1"/>
                      <a:pt x="0" y="115"/>
                      <a:pt x="0" y="285"/>
                    </a:cubicBezTo>
                    <a:cubicBezTo>
                      <a:pt x="0" y="456"/>
                      <a:pt x="143" y="598"/>
                      <a:pt x="313" y="627"/>
                    </a:cubicBezTo>
                    <a:lnTo>
                      <a:pt x="6740" y="712"/>
                    </a:lnTo>
                    <a:cubicBezTo>
                      <a:pt x="6910" y="712"/>
                      <a:pt x="7053" y="570"/>
                      <a:pt x="7053" y="399"/>
                    </a:cubicBezTo>
                    <a:cubicBezTo>
                      <a:pt x="7053" y="228"/>
                      <a:pt x="6910" y="86"/>
                      <a:pt x="6740" y="86"/>
                    </a:cubicBez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3780475" y="1527000"/>
                <a:ext cx="139350" cy="17800"/>
              </a:xfrm>
              <a:custGeom>
                <a:rect b="b" l="l" r="r" t="t"/>
                <a:pathLst>
                  <a:path extrusionOk="0" h="712" w="5574">
                    <a:moveTo>
                      <a:pt x="342" y="1"/>
                    </a:moveTo>
                    <a:cubicBezTo>
                      <a:pt x="143" y="1"/>
                      <a:pt x="29" y="143"/>
                      <a:pt x="0" y="314"/>
                    </a:cubicBezTo>
                    <a:cubicBezTo>
                      <a:pt x="0" y="484"/>
                      <a:pt x="143" y="626"/>
                      <a:pt x="313" y="626"/>
                    </a:cubicBezTo>
                    <a:lnTo>
                      <a:pt x="5261" y="712"/>
                    </a:lnTo>
                    <a:cubicBezTo>
                      <a:pt x="5432" y="712"/>
                      <a:pt x="5574" y="569"/>
                      <a:pt x="5574" y="399"/>
                    </a:cubicBezTo>
                    <a:cubicBezTo>
                      <a:pt x="5574" y="228"/>
                      <a:pt x="5460" y="86"/>
                      <a:pt x="5290" y="86"/>
                    </a:cubicBez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6" name="Google Shape;286;p26"/>
            <p:cNvPicPr preferRelativeResize="0"/>
            <p:nvPr/>
          </p:nvPicPr>
          <p:blipFill rotWithShape="1">
            <a:blip r:embed="rId4">
              <a:alphaModFix/>
            </a:blip>
            <a:srcRect b="0" l="0" r="74423" t="0"/>
            <a:stretch/>
          </p:blipFill>
          <p:spPr>
            <a:xfrm>
              <a:off x="3646485" y="2021235"/>
              <a:ext cx="986770" cy="1101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6"/>
          <p:cNvSpPr txBox="1"/>
          <p:nvPr/>
        </p:nvSpPr>
        <p:spPr>
          <a:xfrm>
            <a:off x="3492288" y="1738500"/>
            <a:ext cx="137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Flutter</a:t>
            </a:r>
            <a:endParaRPr b="1" sz="3500">
              <a:solidFill>
                <a:srgbClr val="3F53A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699" y="1163536"/>
            <a:ext cx="999902" cy="99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6">
            <a:alphaModFix/>
          </a:blip>
          <a:srcRect b="23652" l="20434" r="15244" t="0"/>
          <a:stretch/>
        </p:blipFill>
        <p:spPr>
          <a:xfrm>
            <a:off x="6812912" y="2886489"/>
            <a:ext cx="908975" cy="97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6414050" y="2300988"/>
            <a:ext cx="170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F53A0"/>
                </a:solidFill>
                <a:latin typeface="Assistant"/>
                <a:ea typeface="Assistant"/>
                <a:cs typeface="Assistant"/>
                <a:sym typeface="Assistant"/>
              </a:rPr>
              <a:t>Firebase</a:t>
            </a:r>
            <a:endParaRPr b="1" sz="3500">
              <a:solidFill>
                <a:srgbClr val="3F53A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4850" y="1571650"/>
            <a:ext cx="528550" cy="5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2965650" y="4548400"/>
            <a:ext cx="242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Frontend</a:t>
            </a:r>
            <a:endParaRPr b="1" sz="18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3" name="Google Shape;293;p26"/>
          <p:cNvCxnSpPr/>
          <p:nvPr/>
        </p:nvCxnSpPr>
        <p:spPr>
          <a:xfrm flipH="1" rot="10800000">
            <a:off x="2168450" y="3272950"/>
            <a:ext cx="846600" cy="10800"/>
          </a:xfrm>
          <a:prstGeom prst="straightConnector1">
            <a:avLst/>
          </a:prstGeom>
          <a:noFill/>
          <a:ln cap="flat" cmpd="sng" w="28575">
            <a:solidFill>
              <a:srgbClr val="41336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94" name="Google Shape;294;p26"/>
          <p:cNvCxnSpPr/>
          <p:nvPr/>
        </p:nvCxnSpPr>
        <p:spPr>
          <a:xfrm flipH="1" rot="10800000">
            <a:off x="5342663" y="3040350"/>
            <a:ext cx="846600" cy="10800"/>
          </a:xfrm>
          <a:prstGeom prst="straightConnector1">
            <a:avLst/>
          </a:prstGeom>
          <a:noFill/>
          <a:ln cap="flat" cmpd="sng" w="28575">
            <a:solidFill>
              <a:srgbClr val="41336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95" name="Google Shape;295;p26"/>
          <p:cNvSpPr txBox="1"/>
          <p:nvPr/>
        </p:nvSpPr>
        <p:spPr>
          <a:xfrm>
            <a:off x="6509144" y="521765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Server </a:t>
            </a:r>
            <a:endParaRPr b="1" sz="6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450" y="271925"/>
            <a:ext cx="1223513" cy="12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3088" y="716988"/>
            <a:ext cx="12858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/>
          <p:nvPr/>
        </p:nvSpPr>
        <p:spPr>
          <a:xfrm rot="5400000">
            <a:off x="3875400" y="-446425"/>
            <a:ext cx="1262100" cy="254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26"/>
          <p:cNvCxnSpPr/>
          <p:nvPr/>
        </p:nvCxnSpPr>
        <p:spPr>
          <a:xfrm flipH="1" rot="10800000">
            <a:off x="4415613" y="1285800"/>
            <a:ext cx="4200" cy="573000"/>
          </a:xfrm>
          <a:prstGeom prst="straightConnector1">
            <a:avLst/>
          </a:prstGeom>
          <a:noFill/>
          <a:ln cap="flat" cmpd="sng" w="28575">
            <a:solidFill>
              <a:srgbClr val="41336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0" name="Google Shape;300;p26"/>
          <p:cNvSpPr txBox="1"/>
          <p:nvPr/>
        </p:nvSpPr>
        <p:spPr>
          <a:xfrm>
            <a:off x="3765944" y="216965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70B2"/>
                </a:solidFill>
                <a:latin typeface="Nunito Sans"/>
                <a:ea typeface="Nunito Sans"/>
                <a:cs typeface="Nunito Sans"/>
                <a:sym typeface="Nunito Sans"/>
              </a:rPr>
              <a:t>APIs</a:t>
            </a:r>
            <a:endParaRPr b="1" sz="600">
              <a:solidFill>
                <a:srgbClr val="7870B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1" name="Google Shape;301;p26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4273350" y="1985418"/>
            <a:ext cx="597300" cy="517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7718775" y="1985343"/>
            <a:ext cx="597300" cy="517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 txBox="1"/>
          <p:nvPr>
            <p:ph idx="2" type="ctrTitle"/>
          </p:nvPr>
        </p:nvSpPr>
        <p:spPr>
          <a:xfrm flipH="1">
            <a:off x="719925" y="2423575"/>
            <a:ext cx="1846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RICH ECOSYSTEM</a:t>
            </a:r>
            <a:endParaRPr u="sng"/>
          </a:p>
        </p:txBody>
      </p:sp>
      <p:sp>
        <p:nvSpPr>
          <p:cNvPr id="310" name="Google Shape;310;p27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Besides having  a lot of </a:t>
            </a:r>
            <a:r>
              <a:rPr b="1" lang="en" sz="1100">
                <a:latin typeface="Assistant"/>
                <a:ea typeface="Assistant"/>
                <a:cs typeface="Assistant"/>
                <a:sym typeface="Assistant"/>
              </a:rPr>
              <a:t>prebuilt UI components</a:t>
            </a:r>
            <a:r>
              <a:rPr lang="en" sz="1100"/>
              <a:t>, it also has a rich packages ecosystem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1" name="Google Shape;311;p27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</a:rPr>
              <a:t>LOOK AND FEEL</a:t>
            </a:r>
            <a:endParaRPr u="sng">
              <a:solidFill>
                <a:schemeClr val="lt2"/>
              </a:solidFill>
            </a:endParaRPr>
          </a:p>
        </p:txBody>
      </p:sp>
      <p:sp>
        <p:nvSpPr>
          <p:cNvPr id="312" name="Google Shape;312;p27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U</a:t>
            </a:r>
            <a:r>
              <a:rPr b="1" lang="en" sz="1100">
                <a:solidFill>
                  <a:schemeClr val="lt2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nified UI</a:t>
            </a: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</a:rPr>
              <a:t> design across platforms providing </a:t>
            </a:r>
            <a:r>
              <a:rPr b="1" lang="en" sz="1100">
                <a:solidFill>
                  <a:schemeClr val="lt2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consistency</a:t>
            </a:r>
            <a:r>
              <a:rPr lang="en" sz="1100">
                <a:solidFill>
                  <a:schemeClr val="lt2"/>
                </a:solidFill>
                <a:highlight>
                  <a:srgbClr val="FFFFFF"/>
                </a:highlight>
              </a:rPr>
              <a:t> between apps.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13" name="Google Shape;313;p27"/>
          <p:cNvSpPr txBox="1"/>
          <p:nvPr>
            <p:ph idx="5" type="ctrTitle"/>
          </p:nvPr>
        </p:nvSpPr>
        <p:spPr>
          <a:xfrm flipH="1">
            <a:off x="6692225" y="2423575"/>
            <a:ext cx="17253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CROSS-PLATFORM</a:t>
            </a:r>
            <a:endParaRPr u="sng"/>
          </a:p>
        </p:txBody>
      </p:sp>
      <p:sp>
        <p:nvSpPr>
          <p:cNvPr id="314" name="Google Shape;314;p27"/>
          <p:cNvSpPr txBox="1"/>
          <p:nvPr>
            <p:ph idx="6" type="subTitle"/>
          </p:nvPr>
        </p:nvSpPr>
        <p:spPr>
          <a:xfrm flipH="1">
            <a:off x="5752025" y="2954750"/>
            <a:ext cx="26655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Supports both </a:t>
            </a:r>
            <a:r>
              <a:rPr b="1" lang="en" sz="1100"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Android</a:t>
            </a:r>
            <a:r>
              <a:rPr lang="en" sz="1100">
                <a:highlight>
                  <a:schemeClr val="lt1"/>
                </a:highlight>
              </a:rPr>
              <a:t> and </a:t>
            </a:r>
            <a:r>
              <a:rPr b="1" lang="en" sz="1100"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iOS</a:t>
            </a:r>
            <a:r>
              <a:rPr lang="en" sz="1100">
                <a:highlight>
                  <a:schemeClr val="lt1"/>
                </a:highlight>
              </a:rPr>
              <a:t>, </a:t>
            </a:r>
            <a:r>
              <a:rPr lang="en" sz="1100">
                <a:highlight>
                  <a:schemeClr val="lt1"/>
                </a:highlight>
              </a:rPr>
              <a:t>reduces development and maintenance costs while being highly </a:t>
            </a:r>
            <a:r>
              <a:rPr b="1" lang="en" sz="1100"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performant</a:t>
            </a:r>
            <a:r>
              <a:rPr lang="en" sz="1100">
                <a:highlight>
                  <a:schemeClr val="lt1"/>
                </a:highlight>
              </a:rPr>
              <a:t>..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964067" y="2072778"/>
            <a:ext cx="345568" cy="342643"/>
          </a:xfrm>
          <a:custGeom>
            <a:rect b="b" l="l" r="r" t="t"/>
            <a:pathLst>
              <a:path extrusionOk="0" h="12653" w="12761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4480433" y="2092908"/>
            <a:ext cx="303359" cy="302528"/>
          </a:xfrm>
          <a:custGeom>
            <a:rect b="b" l="l" r="r" t="t"/>
            <a:pathLst>
              <a:path extrusionOk="0" h="11657" w="11689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7"/>
          <p:cNvGrpSpPr/>
          <p:nvPr/>
        </p:nvGrpSpPr>
        <p:grpSpPr>
          <a:xfrm>
            <a:off x="7807658" y="2039117"/>
            <a:ext cx="419547" cy="410125"/>
            <a:chOff x="4721450" y="1509475"/>
            <a:chExt cx="79350" cy="74325"/>
          </a:xfrm>
        </p:grpSpPr>
        <p:sp>
          <p:nvSpPr>
            <p:cNvPr id="318" name="Google Shape;318;p27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08" y="484072"/>
            <a:ext cx="173943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827"/>
                </a:solidFill>
                <a:latin typeface="Nunito Sans"/>
                <a:ea typeface="Nunito Sans"/>
                <a:cs typeface="Nunito Sans"/>
                <a:sym typeface="Nunito Sans"/>
              </a:rPr>
              <a:t>WHY     LUTTER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03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/>
          <p:nvPr/>
        </p:nvSpPr>
        <p:spPr>
          <a:xfrm rot="-4500033">
            <a:off x="-1273432" y="3070398"/>
            <a:ext cx="3262617" cy="1970242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A8D4"/>
              </a:solidFill>
            </a:endParaRPr>
          </a:p>
        </p:txBody>
      </p:sp>
      <p:sp>
        <p:nvSpPr>
          <p:cNvPr id="330" name="Google Shape;330;p28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52827"/>
                </a:solidFill>
                <a:latin typeface="Nunito Sans"/>
                <a:ea typeface="Nunito Sans"/>
                <a:cs typeface="Nunito Sans"/>
                <a:sym typeface="Nunito Sans"/>
              </a:rPr>
              <a:t>WHY FIREBASE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434F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 txBox="1"/>
          <p:nvPr>
            <p:ph idx="2" type="ctrTitle"/>
          </p:nvPr>
        </p:nvSpPr>
        <p:spPr>
          <a:xfrm flipH="1">
            <a:off x="1661800" y="29322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FIRESTORE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28"/>
          <p:cNvSpPr txBox="1"/>
          <p:nvPr>
            <p:ph idx="1" type="subTitle"/>
          </p:nvPr>
        </p:nvSpPr>
        <p:spPr>
          <a:xfrm flipH="1">
            <a:off x="1432525" y="315064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NoSQL database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7" name="Google Shape;337;p28"/>
          <p:cNvSpPr txBox="1"/>
          <p:nvPr>
            <p:ph idx="3" type="ctrTitle"/>
          </p:nvPr>
        </p:nvSpPr>
        <p:spPr>
          <a:xfrm flipH="1">
            <a:off x="4851150" y="2911223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28"/>
          <p:cNvSpPr txBox="1"/>
          <p:nvPr>
            <p:ph idx="4" type="subTitle"/>
          </p:nvPr>
        </p:nvSpPr>
        <p:spPr>
          <a:xfrm flipH="1">
            <a:off x="4620550" y="3120493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Serverless backend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9" name="Google Shape;339;p28"/>
          <p:cNvSpPr txBox="1"/>
          <p:nvPr>
            <p:ph idx="5" type="ctrTitle"/>
          </p:nvPr>
        </p:nvSpPr>
        <p:spPr>
          <a:xfrm flipH="1">
            <a:off x="3257125" y="20680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340" name="Google Shape;340;p28"/>
          <p:cNvSpPr txBox="1"/>
          <p:nvPr>
            <p:ph idx="6" type="subTitle"/>
          </p:nvPr>
        </p:nvSpPr>
        <p:spPr>
          <a:xfrm flipH="1">
            <a:off x="3026613" y="2315090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Store files like images and videos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1" name="Google Shape;341;p28"/>
          <p:cNvSpPr txBox="1"/>
          <p:nvPr>
            <p:ph idx="7" type="ctrTitle"/>
          </p:nvPr>
        </p:nvSpPr>
        <p:spPr>
          <a:xfrm flipH="1">
            <a:off x="6445175" y="2068040"/>
            <a:ext cx="10371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</a:t>
            </a:r>
            <a:endParaRPr/>
          </a:p>
        </p:txBody>
      </p:sp>
      <p:sp>
        <p:nvSpPr>
          <p:cNvPr id="342" name="Google Shape;342;p28"/>
          <p:cNvSpPr txBox="1"/>
          <p:nvPr>
            <p:ph idx="8" type="subTitle"/>
          </p:nvPr>
        </p:nvSpPr>
        <p:spPr>
          <a:xfrm flipH="1">
            <a:off x="6214563" y="2277315"/>
            <a:ext cx="14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Authenticate your users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3" name="Google Shape;343;p28"/>
          <p:cNvSpPr/>
          <p:nvPr/>
        </p:nvSpPr>
        <p:spPr>
          <a:xfrm rot="5400000">
            <a:off x="7282972" y="-391616"/>
            <a:ext cx="3262631" cy="1970235"/>
          </a:xfrm>
          <a:custGeom>
            <a:rect b="b" l="l" r="r" t="t"/>
            <a:pathLst>
              <a:path extrusionOk="0" h="14275" w="34367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cap="flat" cmpd="sng" w="19050">
            <a:solidFill>
              <a:srgbClr val="9FA8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FA8D4"/>
              </a:highlight>
            </a:endParaRPr>
          </a:p>
        </p:txBody>
      </p:sp>
      <p:grpSp>
        <p:nvGrpSpPr>
          <p:cNvPr id="344" name="Google Shape;344;p28"/>
          <p:cNvGrpSpPr/>
          <p:nvPr/>
        </p:nvGrpSpPr>
        <p:grpSpPr>
          <a:xfrm>
            <a:off x="2029075" y="2511537"/>
            <a:ext cx="302554" cy="304163"/>
            <a:chOff x="-3852025" y="2764950"/>
            <a:chExt cx="291450" cy="293000"/>
          </a:xfrm>
        </p:grpSpPr>
        <p:sp>
          <p:nvSpPr>
            <p:cNvPr id="345" name="Google Shape;345;p28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8"/>
          <p:cNvGrpSpPr/>
          <p:nvPr/>
        </p:nvGrpSpPr>
        <p:grpSpPr>
          <a:xfrm>
            <a:off x="3623739" y="1725280"/>
            <a:ext cx="302554" cy="266558"/>
            <a:chOff x="-3137650" y="2067900"/>
            <a:chExt cx="291450" cy="256775"/>
          </a:xfrm>
        </p:grpSpPr>
        <p:sp>
          <p:nvSpPr>
            <p:cNvPr id="348" name="Google Shape;348;p28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8"/>
          <p:cNvSpPr/>
          <p:nvPr/>
        </p:nvSpPr>
        <p:spPr>
          <a:xfrm>
            <a:off x="5216551" y="2489333"/>
            <a:ext cx="304344" cy="348568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8"/>
          <p:cNvGrpSpPr/>
          <p:nvPr/>
        </p:nvGrpSpPr>
        <p:grpSpPr>
          <a:xfrm>
            <a:off x="6787722" y="1684272"/>
            <a:ext cx="349421" cy="348568"/>
            <a:chOff x="-59092025" y="2296300"/>
            <a:chExt cx="317425" cy="316650"/>
          </a:xfrm>
        </p:grpSpPr>
        <p:sp>
          <p:nvSpPr>
            <p:cNvPr id="353" name="Google Shape;353;p28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5" name="Google Shape;3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404" y="2830364"/>
            <a:ext cx="640550" cy="64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 rotWithShape="1">
          <a:blip r:embed="rId4">
            <a:alphaModFix/>
          </a:blip>
          <a:srcRect b="514" l="0" r="0" t="524"/>
          <a:stretch/>
        </p:blipFill>
        <p:spPr>
          <a:xfrm>
            <a:off x="1860075" y="3634787"/>
            <a:ext cx="640550" cy="6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414" y="3634765"/>
            <a:ext cx="640575" cy="64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5331" y="2830358"/>
            <a:ext cx="640575" cy="64058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>
            <p:ph idx="4294967295" type="title"/>
          </p:nvPr>
        </p:nvSpPr>
        <p:spPr>
          <a:xfrm>
            <a:off x="95769" y="4765200"/>
            <a:ext cx="4389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